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9" r:id="rId3"/>
    <p:sldId id="305" r:id="rId4"/>
    <p:sldId id="307" r:id="rId5"/>
    <p:sldId id="272" r:id="rId6"/>
    <p:sldId id="324" r:id="rId7"/>
    <p:sldId id="295" r:id="rId8"/>
    <p:sldId id="298" r:id="rId9"/>
    <p:sldId id="300" r:id="rId10"/>
    <p:sldId id="301" r:id="rId11"/>
    <p:sldId id="302" r:id="rId12"/>
    <p:sldId id="317" r:id="rId13"/>
    <p:sldId id="319" r:id="rId14"/>
    <p:sldId id="277" r:id="rId15"/>
    <p:sldId id="275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C396D4B-BB9D-4248-9C2E-B06D8D934176}">
          <p14:sldIdLst>
            <p14:sldId id="256"/>
            <p14:sldId id="309"/>
            <p14:sldId id="305"/>
            <p14:sldId id="307"/>
            <p14:sldId id="272"/>
            <p14:sldId id="324"/>
            <p14:sldId id="295"/>
            <p14:sldId id="298"/>
            <p14:sldId id="300"/>
            <p14:sldId id="301"/>
            <p14:sldId id="302"/>
            <p14:sldId id="317"/>
            <p14:sldId id="319"/>
            <p14:sldId id="277"/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4" d="100"/>
          <a:sy n="34" d="100"/>
        </p:scale>
        <p:origin x="229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32A87-05E1-44CC-9297-43ABEC9E6410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A7E43-CD3D-4AE5-95C3-FC5BD2589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2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66C83-9CB6-480A-9B47-AD807AD6E3AF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89912-99FF-42D7-A091-3A86DD597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84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74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3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1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1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2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81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2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0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EBB1B-EC31-4830-8A20-9E77F467437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8071-8EA7-497A-A8DB-67B4CA819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5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EBB1B-EC31-4830-8A20-9E77F4674373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8071-8EA7-497A-A8DB-67B4CA819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-487680"/>
            <a:ext cx="6858000" cy="181285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Кружок дополнительного образования «Робототехника в детском саду»</a:t>
            </a:r>
            <a:endParaRPr lang="ru-RU" sz="2400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5372100"/>
            <a:ext cx="6858000" cy="123825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Подготовила воспитатель группы № 11 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Максименкова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Светлана Алексеевна,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I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КК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МКДОУ Аннинский д/с ОРВ 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Росток»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3" t="2500" r="624" b="5714"/>
          <a:stretch/>
        </p:blipFill>
        <p:spPr>
          <a:xfrm>
            <a:off x="2422506" y="1368637"/>
            <a:ext cx="429898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63410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>Тематический </a:t>
            </a:r>
            <a:r>
              <a:rPr lang="ru-RU" sz="3200" dirty="0">
                <a:solidFill>
                  <a:srgbClr val="00B0F0"/>
                </a:solidFill>
                <a:latin typeface="Arial Black" pitchFamily="34" charset="0"/>
              </a:rPr>
              <a:t>блок:</a:t>
            </a:r>
            <a:br>
              <a:rPr lang="ru-RU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>«</a:t>
            </a:r>
            <a:r>
              <a:rPr lang="ru-RU" sz="3200" dirty="0">
                <a:solidFill>
                  <a:srgbClr val="00B0F0"/>
                </a:solidFill>
                <a:latin typeface="Arial Black" pitchFamily="34" charset="0"/>
              </a:rPr>
              <a:t>Ф</a:t>
            </a: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>утбол».</a:t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B0F0"/>
                </a:solidFill>
              </a:rPr>
              <a:t>«</a:t>
            </a:r>
            <a:r>
              <a:rPr lang="ru-RU" sz="3200" b="1" dirty="0">
                <a:solidFill>
                  <a:srgbClr val="00B0F0"/>
                </a:solidFill>
              </a:rPr>
              <a:t>Примеры моделей»:</a:t>
            </a:r>
            <a:r>
              <a:rPr lang="ru-RU" sz="3200" dirty="0">
                <a:solidFill>
                  <a:srgbClr val="00B0F0"/>
                </a:solidFill>
              </a:rPr>
              <a:t/>
            </a:r>
            <a:br>
              <a:rPr lang="ru-RU" sz="3200" dirty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>1 «Нападающий»</a:t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>2. «Вратарь».</a:t>
            </a:r>
            <a:b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>3. «Веселые болельщики».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4" name="Объект 3" descr="Wedo_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1"/>
          <a:stretch/>
        </p:blipFill>
        <p:spPr bwMode="auto">
          <a:xfrm>
            <a:off x="781050" y="3767328"/>
            <a:ext cx="8027670" cy="2790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527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207008"/>
            <a:ext cx="7886700" cy="5791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Тематический </a:t>
            </a:r>
            <a:r>
              <a:rPr lang="ru-RU" sz="3600" dirty="0">
                <a:solidFill>
                  <a:srgbClr val="C00000"/>
                </a:solidFill>
                <a:latin typeface="Arial Black" pitchFamily="34" charset="0"/>
              </a:rPr>
              <a:t>блок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: «Приключения».</a:t>
            </a:r>
            <a:b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«Примеры модулей:</a:t>
            </a:r>
            <a:b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1.«Спасение самолета».</a:t>
            </a:r>
            <a:b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2. «Спасение от великана».</a:t>
            </a:r>
            <a:b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3. «Непотопляемый парусник».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Объект 9" descr="Wedo_4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8"/>
          <a:stretch/>
        </p:blipFill>
        <p:spPr bwMode="auto">
          <a:xfrm>
            <a:off x="478917" y="3974592"/>
            <a:ext cx="8186166" cy="2772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02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  <a:latin typeface="Arial Black" pitchFamily="34" charset="0"/>
              </a:rPr>
              <a:t>Этапы: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ебенок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анализирует модель, которую ему предстоит сконструировать, выявляет условия достижение цели, планирует последовательность работы над ней, подбирает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необходимые детали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и определяет практическое умения, навыке, с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помощью которых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цель будет достигнута.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втором этапе ребёнок приступает к непосредственному созданию модели. При этом он учится подчинять своё поведение поставленной перед ним задаче.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третьем этапе ребёнок анализирует результаты деятельности. Конечным результатом работы должна быть не только созданная модель, но и формирование у ребёнка определённого уровня умственных действий, конкретных практических навыков и приёмов работы, умений как неотъемлемой стороны трудовой деятельности.</a:t>
            </a:r>
            <a:endParaRPr lang="ru-RU" altLang="ru-RU" sz="2000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На четвертом этапе ребенок приступает к программированию - это осуществляется простым перетаскиванием пиктограмм. 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61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16" y="-219457"/>
            <a:ext cx="7886700" cy="21457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3200" dirty="0" smtClean="0">
                <a:solidFill>
                  <a:srgbClr val="7030A0"/>
                </a:solidFill>
              </a:rPr>
              <a:t>Методы и приемы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9744" y="1353313"/>
            <a:ext cx="7863840" cy="4628578"/>
          </a:xfrm>
        </p:spPr>
        <p:txBody>
          <a:bodyPr>
            <a:normAutofit fontScale="25000" lnSpcReduction="20000"/>
          </a:bodyPr>
          <a:lstStyle/>
          <a:p>
            <a:pPr fontAlgn="t"/>
            <a:r>
              <a:rPr lang="ru-RU" sz="7400" b="1" dirty="0" smtClean="0"/>
              <a:t>Наглядный -  Рассматривание </a:t>
            </a:r>
            <a:r>
              <a:rPr lang="ru-RU" sz="7400" b="1" dirty="0"/>
              <a:t>на занятиях готовых построек, </a:t>
            </a:r>
            <a:r>
              <a:rPr lang="ru-RU" sz="7400" b="1" dirty="0" smtClean="0"/>
              <a:t>      демонстрация </a:t>
            </a:r>
            <a:r>
              <a:rPr lang="ru-RU" sz="7400" b="1" dirty="0"/>
              <a:t>способов крепления, приемов подбора деталей по размеру, форме, цвету, способы удержания их в руке или на столе.</a:t>
            </a:r>
            <a:endParaRPr lang="ru-RU" sz="7400" dirty="0"/>
          </a:p>
          <a:p>
            <a:pPr fontAlgn="t"/>
            <a:r>
              <a:rPr lang="ru-RU" sz="7400" b="1" dirty="0" smtClean="0"/>
              <a:t>Информационно-рецептивный - Обследование </a:t>
            </a:r>
            <a:r>
              <a:rPr lang="ru-RU" sz="7400" b="1" dirty="0"/>
              <a:t>LEGO деталей, которое предполагает подключение различных анализаторов (зрительных и тактильных) для знакомства с формой, определения пространственных соотношений между ними (на, под, слева, </a:t>
            </a:r>
            <a:r>
              <a:rPr lang="ru-RU" sz="7400" b="1" dirty="0" err="1"/>
              <a:t>справа.Совместная</a:t>
            </a:r>
            <a:r>
              <a:rPr lang="ru-RU" sz="7400" b="1" dirty="0"/>
              <a:t> деятельность педагога и </a:t>
            </a:r>
            <a:r>
              <a:rPr lang="ru-RU" sz="7400" b="1" dirty="0" smtClean="0"/>
              <a:t>ребёнка.</a:t>
            </a:r>
            <a:endParaRPr lang="ru-RU" sz="7400" dirty="0"/>
          </a:p>
          <a:p>
            <a:pPr fontAlgn="t"/>
            <a:r>
              <a:rPr lang="ru-RU" sz="7400" b="1" dirty="0" smtClean="0"/>
              <a:t>Репродуктивный - Воспроизводство </a:t>
            </a:r>
            <a:r>
              <a:rPr lang="ru-RU" sz="7400" b="1" dirty="0"/>
              <a:t>знаний и способов деятельности (форма: собирание моделей и конструкций по образцу, беседа, упражнения по аналогу)</a:t>
            </a:r>
            <a:endParaRPr lang="ru-RU" sz="7400" dirty="0"/>
          </a:p>
          <a:p>
            <a:pPr fontAlgn="t"/>
            <a:r>
              <a:rPr lang="ru-RU" sz="7400" b="1" dirty="0" smtClean="0"/>
              <a:t>Практический - Использование </a:t>
            </a:r>
            <a:r>
              <a:rPr lang="ru-RU" sz="7400" b="1" dirty="0"/>
              <a:t>детьми на практике полученных знаний и увиденных приемов работы.</a:t>
            </a:r>
            <a:endParaRPr lang="ru-RU" sz="7400" dirty="0"/>
          </a:p>
          <a:p>
            <a:pPr fontAlgn="t"/>
            <a:r>
              <a:rPr lang="ru-RU" sz="7400" b="1" dirty="0" smtClean="0"/>
              <a:t>Словесный - Краткое </a:t>
            </a:r>
            <a:r>
              <a:rPr lang="ru-RU" sz="7400" b="1" dirty="0"/>
              <a:t>описание и объяснение действий, сопровождение и демонстрация образцов, разных вариантов моделей.</a:t>
            </a:r>
            <a:endParaRPr lang="ru-RU" sz="7400" dirty="0"/>
          </a:p>
          <a:p>
            <a:pPr fontAlgn="t"/>
            <a:r>
              <a:rPr lang="ru-RU" sz="7400" b="1" dirty="0" smtClean="0"/>
              <a:t>Проблемный - Постановка </a:t>
            </a:r>
            <a:r>
              <a:rPr lang="ru-RU" sz="7400" b="1" dirty="0"/>
              <a:t>проблемы и поиск решения. Творческое использование готовых заданий (предметов), самостоятельное их преобразование.</a:t>
            </a:r>
            <a:endParaRPr lang="ru-RU" sz="7400" dirty="0"/>
          </a:p>
          <a:p>
            <a:pPr fontAlgn="t"/>
            <a:r>
              <a:rPr lang="ru-RU" sz="7400" b="1" dirty="0" smtClean="0"/>
              <a:t>Игровой - Использование </a:t>
            </a:r>
            <a:r>
              <a:rPr lang="ru-RU" sz="7400" b="1" dirty="0"/>
              <a:t>сюжета игр для организации детской деятельности, персонажей для обыгрывания сюжета</a:t>
            </a:r>
            <a:r>
              <a:rPr lang="ru-RU" sz="7400" b="1" dirty="0" smtClean="0"/>
              <a:t>.</a:t>
            </a:r>
          </a:p>
          <a:p>
            <a:pPr fontAlgn="t"/>
            <a:r>
              <a:rPr lang="ru-RU" sz="7400" b="1" dirty="0" smtClean="0"/>
              <a:t>Частично-поисковый – решение проблемных задач с помощью педагога.</a:t>
            </a:r>
            <a:endParaRPr lang="ru-RU" sz="7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57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Предполагаемый результат</a:t>
            </a:r>
            <a:br>
              <a:rPr lang="ru-RU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детей:</a:t>
            </a:r>
            <a:br>
              <a:rPr lang="ru-RU" dirty="0">
                <a:solidFill>
                  <a:srgbClr val="0070C0"/>
                </a:solidFill>
                <a:latin typeface="Arial Black" pitchFamily="34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мышления, навыков конструирования и программирования;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Творческого мышления и изобретательности;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Мелкой моторики, внимания, аккуратности;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Повышения мотивации к созданию собственных разработок;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Поиск качественного результата;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ответственности при командной работе;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Игры и состязания в результате в целях к мотивации к обучению.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Участники кружка «Робототехника в     детском саду»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9664" y="2558010"/>
            <a:ext cx="4345686" cy="45659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altLang="ru-RU" sz="2400" dirty="0" smtClean="0"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6934" r="10799"/>
          <a:stretch/>
        </p:blipFill>
        <p:spPr>
          <a:xfrm>
            <a:off x="2121408" y="1690689"/>
            <a:ext cx="4901183" cy="469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4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218" y="7388352"/>
            <a:ext cx="7886700" cy="73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4952" y="3244334"/>
            <a:ext cx="96398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solidFill>
                  <a:srgbClr val="002060"/>
                </a:solidFill>
                <a:latin typeface="Arial Black" pitchFamily="34" charset="0"/>
              </a:rPr>
              <a:t>Спасибо за </a:t>
            </a:r>
            <a:r>
              <a:rPr lang="ru-RU" sz="4400" i="1" dirty="0" smtClean="0">
                <a:solidFill>
                  <a:srgbClr val="002060"/>
                </a:solidFill>
                <a:latin typeface="Arial Black" pitchFamily="34" charset="0"/>
              </a:rPr>
              <a:t>внимание</a:t>
            </a:r>
            <a:r>
              <a:rPr lang="ru-RU" sz="4400" i="1" dirty="0">
                <a:solidFill>
                  <a:srgbClr val="002060"/>
                </a:solidFill>
                <a:latin typeface="Arial Black" pitchFamily="34" charset="0"/>
              </a:rPr>
              <a:t>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7917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067" y="-118975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 Black" pitchFamily="34" charset="0"/>
              </a:rPr>
              <a:t>Робототехника – это…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4816" y="857250"/>
            <a:ext cx="6522720" cy="5357813"/>
          </a:xfrm>
        </p:spPr>
        <p:txBody>
          <a:bodyPr>
            <a:normAutofit/>
          </a:bodyPr>
          <a:lstStyle/>
          <a:p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Робототехника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одно из самых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передовых направлений науки и техники, а образовательная робототехника является относительно новым междисциплинарным направлением обучения, воспитания и развития детей. Объединяет знания о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физике,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технологии, математике и ИКТ.</a:t>
            </a:r>
            <a:endParaRPr lang="ru-RU" alt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" b="-1"/>
          <a:stretch/>
        </p:blipFill>
        <p:spPr>
          <a:xfrm>
            <a:off x="2212742" y="2975062"/>
            <a:ext cx="4992730" cy="360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50975"/>
            <a:ext cx="7886700" cy="45872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/>
                </a:solidFill>
                <a:latin typeface="Arial Black" pitchFamily="34" charset="0"/>
              </a:rPr>
              <a:t>Цель: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62150"/>
            <a:ext cx="7677150" cy="337185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400" dirty="0" smtClean="0"/>
              <a:t>Формирование у старших дошкольников интереса</a:t>
            </a:r>
          </a:p>
          <a:p>
            <a:pPr marL="0" indent="0" algn="ctr">
              <a:buNone/>
            </a:pPr>
            <a:r>
              <a:rPr lang="ru-RU" sz="4400" dirty="0" smtClean="0"/>
              <a:t> к техническим видам творчества, развитие конструктивного мышления средствами робототехники</a:t>
            </a:r>
            <a:r>
              <a:rPr lang="ru-RU" sz="3600" dirty="0">
                <a:latin typeface="Arial" charset="0"/>
                <a:cs typeface="Arial" charset="0"/>
              </a:rPr>
              <a:t>.</a:t>
            </a:r>
            <a:r>
              <a:rPr lang="ru-RU" altLang="ru-RU" sz="3600" b="0" dirty="0" smtClean="0">
                <a:latin typeface="Arial" charset="0"/>
                <a:cs typeface="Arial" charset="0"/>
              </a:rPr>
              <a:t> </a:t>
            </a: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736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Развивать познавательный интерес к освоению навыков робото-конструирования.</a:t>
            </a:r>
          </a:p>
          <a:p>
            <a:r>
              <a:rPr lang="ru-RU" dirty="0" smtClean="0"/>
              <a:t>Формировать у старших дошкольников внимание, воображение, память, мышление, эстетический вкус, конструктивные навыки и умения.</a:t>
            </a:r>
          </a:p>
          <a:p>
            <a:r>
              <a:rPr lang="ru-RU" dirty="0"/>
              <a:t>Развивать мелкую моторику за счет работы с мелкими деталями конструкторов;</a:t>
            </a:r>
          </a:p>
          <a:p>
            <a:r>
              <a:rPr lang="ru-RU" dirty="0"/>
              <a:t>Развивать навыки математики и счета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Учить, как обращаться с деталями, названия и функции каждой, а также основам программного обеспечения.</a:t>
            </a:r>
          </a:p>
          <a:p>
            <a:r>
              <a:rPr lang="ru-RU" dirty="0" smtClean="0"/>
              <a:t>Дать детям понятие о фундаменте, о том какую важную роль играет прочная основа в конструкции.</a:t>
            </a:r>
          </a:p>
          <a:p>
            <a:r>
              <a:rPr lang="ru-RU" dirty="0" smtClean="0"/>
              <a:t>Воспитывать ответственность, дисциплину работы в команде, самостоятельность.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4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26" y="1317332"/>
            <a:ext cx="2500423" cy="15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fischertechnik для малыше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01">
            <a:off x="6344018" y="677290"/>
            <a:ext cx="1812156" cy="197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5425">
            <a:off x="818238" y="3638524"/>
            <a:ext cx="2715597" cy="246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C:\Users\user\Desktop\9580_713x380_MainProduct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98" y="2990752"/>
            <a:ext cx="7886700" cy="32144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21473" y="335666"/>
            <a:ext cx="5127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Конструкторы LEGO WeDo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30986" y="-1085088"/>
            <a:ext cx="5552694" cy="3413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5760" y="1219513"/>
            <a:ext cx="37063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Конструктор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LEGO Education WeDo дает возможность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собрать и запрограммировать простые модели LEGO через приложения в компьютере. В наборе 158 элементов, в том числе двигатель, датчики движения и </a:t>
            </a: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положения, коммутатор. </a:t>
            </a:r>
            <a:endParaRPr lang="ru-RU" sz="2000" dirty="0"/>
          </a:p>
        </p:txBody>
      </p:sp>
      <p:pic>
        <p:nvPicPr>
          <p:cNvPr id="5" name="Рисунок 4" descr="http://cache.lego.com/r/education/-/media/LEGO%20Education/Home/Images/Products/WeDo/ts.20100922T104512.9580_713x380_MainProdu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13" y="1436478"/>
            <a:ext cx="8035933" cy="427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07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65127"/>
            <a:ext cx="8332470" cy="35420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Программное </a:t>
            </a:r>
            <a:r>
              <a:rPr lang="ru-RU" sz="3600" b="1" dirty="0">
                <a:solidFill>
                  <a:srgbClr val="7030A0"/>
                </a:solidFill>
              </a:rPr>
              <a:t>обеспечение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719329"/>
            <a:ext cx="5272279" cy="5530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</a:rPr>
            </a:br>
            <a:endParaRPr lang="ru-RU" dirty="0"/>
          </a:p>
          <a:p>
            <a:endParaRPr lang="ru-RU" dirty="0"/>
          </a:p>
        </p:txBody>
      </p:sp>
      <p:pic>
        <p:nvPicPr>
          <p:cNvPr id="4" name="Picture 4" descr="LEGO 2000097 - Программное обеспечение LEGO Education WeDo v.1.2 (книга учител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39" y="993617"/>
            <a:ext cx="3338576" cy="250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8993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97" y="877846"/>
            <a:ext cx="1948640" cy="260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00" y="3833040"/>
            <a:ext cx="6211063" cy="26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4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46341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>Тематический блок:</a:t>
            </a:r>
            <a:b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«Удивительные механизмы»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«</a:t>
            </a:r>
            <a:r>
              <a:rPr lang="ru-RU" sz="3600" b="1" dirty="0" smtClean="0">
                <a:solidFill>
                  <a:srgbClr val="7030A0"/>
                </a:solidFill>
              </a:rPr>
              <a:t>Примеры моделей»: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1. «Танцующие птицы».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2. «Умный волчок».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</a:rPr>
              <a:t>3. «Обезьянка-барабанщица».  </a:t>
            </a:r>
            <a:r>
              <a:rPr lang="ru-RU" alt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Wedo_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6"/>
          <a:stretch/>
        </p:blipFill>
        <p:spPr bwMode="auto">
          <a:xfrm>
            <a:off x="524256" y="3864864"/>
            <a:ext cx="8095488" cy="2797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26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987" y="560832"/>
            <a:ext cx="7193280" cy="29748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Тематический блок:</a:t>
            </a:r>
            <a: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B050"/>
                </a:solidFill>
              </a:rPr>
              <a:t>«Звери и птицы».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00B050"/>
                </a:solidFill>
              </a:rPr>
              <a:t>«</a:t>
            </a:r>
            <a:r>
              <a:rPr lang="ru-RU" sz="3600" b="1" dirty="0">
                <a:solidFill>
                  <a:srgbClr val="00B050"/>
                </a:solidFill>
              </a:rPr>
              <a:t>Примеры моделей</a:t>
            </a:r>
            <a:r>
              <a:rPr lang="ru-RU" sz="3600" b="1" dirty="0" smtClean="0">
                <a:solidFill>
                  <a:srgbClr val="00B050"/>
                </a:solidFill>
              </a:rPr>
              <a:t>»: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1. Голодный аллигатор.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2. Рычащий лев.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dirty="0" smtClean="0">
                <a:solidFill>
                  <a:srgbClr val="00B050"/>
                </a:solidFill>
              </a:rPr>
              <a:t>3. Порхающая птица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4" name="Объект 3" descr="Wedo_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1"/>
          <a:stretch/>
        </p:blipFill>
        <p:spPr bwMode="auto">
          <a:xfrm>
            <a:off x="792480" y="3706368"/>
            <a:ext cx="7686294" cy="2840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342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565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Aharoni</vt:lpstr>
      <vt:lpstr>Arial</vt:lpstr>
      <vt:lpstr>Arial Black</vt:lpstr>
      <vt:lpstr>Calibri</vt:lpstr>
      <vt:lpstr>Franklin Gothic Book</vt:lpstr>
      <vt:lpstr>Franklin Gothic Medium</vt:lpstr>
      <vt:lpstr>Times New Roman</vt:lpstr>
      <vt:lpstr>Wingdings</vt:lpstr>
      <vt:lpstr>Тема Office</vt:lpstr>
      <vt:lpstr>      Кружок дополнительного образования «Робототехника в детском саду»</vt:lpstr>
      <vt:lpstr>Робототехника – это…</vt:lpstr>
      <vt:lpstr>Цель:</vt:lpstr>
      <vt:lpstr>Задачи:</vt:lpstr>
      <vt:lpstr>Презентация PowerPoint</vt:lpstr>
      <vt:lpstr>        </vt:lpstr>
      <vt:lpstr> Программное обеспечение </vt:lpstr>
      <vt:lpstr>   Тематический блок: «Удивительные механизмы» «Примеры моделей»: 1. «Танцующие птицы». 2. «Умный волчок». 3. «Обезьянка-барабанщица».    </vt:lpstr>
      <vt:lpstr>Тематический блок: «Звери и птицы». «Примеры моделей»: 1. Голодный аллигатор.  2. Рычащий лев. 3. Порхающая птица</vt:lpstr>
      <vt:lpstr>Тематический блок: «Футбол». «Примеры моделей»: 1 «Нападающий» 2. «Вратарь». 3. «Веселые болельщики».</vt:lpstr>
      <vt:lpstr>  Тематический блок: «Приключения». «Примеры модулей: 1.«Спасение самолета». 2. «Спасение от великана». 3. «Непотопляемый парусник».</vt:lpstr>
      <vt:lpstr>Этапы:</vt:lpstr>
      <vt:lpstr>     Методы и приемы</vt:lpstr>
      <vt:lpstr>Предполагаемый результат детей: </vt:lpstr>
      <vt:lpstr>Участники кружка «Робототехника в     детском саду»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102</cp:revision>
  <dcterms:created xsi:type="dcterms:W3CDTF">2017-05-10T10:29:21Z</dcterms:created>
  <dcterms:modified xsi:type="dcterms:W3CDTF">2017-06-14T05:33:22Z</dcterms:modified>
</cp:coreProperties>
</file>